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36" r:id="rId2"/>
    <p:sldId id="437" r:id="rId3"/>
    <p:sldId id="443" r:id="rId4"/>
    <p:sldId id="449" r:id="rId5"/>
    <p:sldId id="450" r:id="rId6"/>
    <p:sldId id="451" r:id="rId7"/>
    <p:sldId id="452" r:id="rId8"/>
    <p:sldId id="453" r:id="rId9"/>
    <p:sldId id="438" r:id="rId10"/>
    <p:sldId id="440" r:id="rId11"/>
    <p:sldId id="444" r:id="rId12"/>
    <p:sldId id="447" r:id="rId13"/>
    <p:sldId id="442" r:id="rId14"/>
    <p:sldId id="441" r:id="rId15"/>
    <p:sldId id="445" r:id="rId16"/>
    <p:sldId id="44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113" d="100"/>
          <a:sy n="113" d="100"/>
        </p:scale>
        <p:origin x="336"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69F23-CCF9-3CD6-AFDB-BE2E4B71C2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0939FB-3AEC-C53B-EF7A-6D1EC6E6B9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5C93DA-EF0A-905F-BC7B-9E37FF6D5865}"/>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5" name="Footer Placeholder 4">
            <a:extLst>
              <a:ext uri="{FF2B5EF4-FFF2-40B4-BE49-F238E27FC236}">
                <a16:creationId xmlns:a16="http://schemas.microsoft.com/office/drawing/2014/main" id="{7100B9AC-E72B-F9FC-4BA2-3BF0007651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CEB211-96A6-2593-945B-6AFE9D668F02}"/>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195468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EA628-B6A8-87A9-3EB8-FB4E9E48C6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44635F-9BDF-B553-66BA-05B730B317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2869A5-F07E-E332-584B-65E0BE21C931}"/>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5" name="Footer Placeholder 4">
            <a:extLst>
              <a:ext uri="{FF2B5EF4-FFF2-40B4-BE49-F238E27FC236}">
                <a16:creationId xmlns:a16="http://schemas.microsoft.com/office/drawing/2014/main" id="{19E6829E-5C64-A528-9A72-0BD200D398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73FCC9-0E03-E44E-959B-9E39EFF4ACDC}"/>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11662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C35631-9557-D8DC-5159-7862A47690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D9B5B4-14B5-F58A-4482-34C5ABB434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1BC0E5-5D4A-74A4-1FD8-F85F80209F12}"/>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5" name="Footer Placeholder 4">
            <a:extLst>
              <a:ext uri="{FF2B5EF4-FFF2-40B4-BE49-F238E27FC236}">
                <a16:creationId xmlns:a16="http://schemas.microsoft.com/office/drawing/2014/main" id="{226E33DF-86C8-F1CB-B5DF-9F78BA3A95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7887DF-E64B-504F-B980-3B7307E624CD}"/>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517514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1CFB6-B997-1A3E-D761-883C370C54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A8C6A6-9CF2-B0A9-BB17-E26E593918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A2CCB9-5EC6-9CFA-862B-B82E17F3D389}"/>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5" name="Footer Placeholder 4">
            <a:extLst>
              <a:ext uri="{FF2B5EF4-FFF2-40B4-BE49-F238E27FC236}">
                <a16:creationId xmlns:a16="http://schemas.microsoft.com/office/drawing/2014/main" id="{C45FC056-800F-863B-7046-3B88A9382D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96BBB-632E-700A-A405-0FAC797B4BC6}"/>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3508149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A1035-58D8-D99E-4BE7-46FE084A89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EBDFE8-2DD7-B08A-93B4-AE285081A30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9C3025-DF2F-E55B-46AE-D628CEE79A71}"/>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5" name="Footer Placeholder 4">
            <a:extLst>
              <a:ext uri="{FF2B5EF4-FFF2-40B4-BE49-F238E27FC236}">
                <a16:creationId xmlns:a16="http://schemas.microsoft.com/office/drawing/2014/main" id="{DD306823-97B8-5C97-DE50-EB2EA115C0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348389-8023-1E56-8FE6-A1A392C0C137}"/>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3010486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14724-DE0E-DA58-2E9C-A81F62CE52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621A8B-FD91-5052-764F-C548DBB2CE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1417DF-1287-B910-2536-F2C9A13889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60B217-69E1-9FCF-8AC7-D0D1D97371C7}"/>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6" name="Footer Placeholder 5">
            <a:extLst>
              <a:ext uri="{FF2B5EF4-FFF2-40B4-BE49-F238E27FC236}">
                <a16:creationId xmlns:a16="http://schemas.microsoft.com/office/drawing/2014/main" id="{07C63BF0-84B2-C04C-115B-B9E6E96862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5B8DFB-2860-0A36-CBDA-73B6DDEE7F1A}"/>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2137393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188B-E4D7-46A8-E862-976E3347F2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5923F2-9AF0-8299-48D0-2F96241333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30C54D-8FAB-599B-B1E4-806D0FC021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44BFEB-3CFD-1C4E-FB97-6B0A61B5EA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9AAB0DD-23CA-BFEA-FC0F-56CCBCD041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7E3D2-CCE4-008E-44F1-2A4963F0A074}"/>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8" name="Footer Placeholder 7">
            <a:extLst>
              <a:ext uri="{FF2B5EF4-FFF2-40B4-BE49-F238E27FC236}">
                <a16:creationId xmlns:a16="http://schemas.microsoft.com/office/drawing/2014/main" id="{706051B2-BBF7-E4A3-70A5-AD2AE743A4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4A1EE6-98E9-94C8-6201-16D27581902B}"/>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888272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E72B1-14D6-9610-493C-2D796D1B5B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BBE99E-5B7D-F024-0A8E-492A05E78A0A}"/>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4" name="Footer Placeholder 3">
            <a:extLst>
              <a:ext uri="{FF2B5EF4-FFF2-40B4-BE49-F238E27FC236}">
                <a16:creationId xmlns:a16="http://schemas.microsoft.com/office/drawing/2014/main" id="{AF7CCEC7-6E5D-E2EC-B11C-3639646904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340195-8C64-2A8E-7840-F7DEC2BF4FCA}"/>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376463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0E4014-89B6-986D-B3CD-D1849F725429}"/>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3" name="Footer Placeholder 2">
            <a:extLst>
              <a:ext uri="{FF2B5EF4-FFF2-40B4-BE49-F238E27FC236}">
                <a16:creationId xmlns:a16="http://schemas.microsoft.com/office/drawing/2014/main" id="{27E54225-87E8-45DA-6EB3-A5A1F07B47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7DC0A6-47AF-0539-7F03-CE0984D0BAE5}"/>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185256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4942-E9DB-A89D-FFEE-DFB22C94E9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B464F3-1D6F-396C-B810-840A957BA0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9CFA16-E52E-05E7-376E-8CC27FF4A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A118F6-F4E1-4635-520A-17D8F22A95EF}"/>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6" name="Footer Placeholder 5">
            <a:extLst>
              <a:ext uri="{FF2B5EF4-FFF2-40B4-BE49-F238E27FC236}">
                <a16:creationId xmlns:a16="http://schemas.microsoft.com/office/drawing/2014/main" id="{CD97949A-E6A2-286E-AE69-494433666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73A38A-B7FA-08AB-8863-F46E8EF163D0}"/>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178023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508DF-154B-1428-64A8-49EE0926E3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FD6471-426D-5C61-C3A2-8149B0285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1B0E83-E4BE-1361-FEB5-01C42CDAE0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8C453C-316A-5518-33A7-8846FE72D375}"/>
              </a:ext>
            </a:extLst>
          </p:cNvPr>
          <p:cNvSpPr>
            <a:spLocks noGrp="1"/>
          </p:cNvSpPr>
          <p:nvPr>
            <p:ph type="dt" sz="half" idx="10"/>
          </p:nvPr>
        </p:nvSpPr>
        <p:spPr/>
        <p:txBody>
          <a:bodyPr/>
          <a:lstStyle/>
          <a:p>
            <a:fld id="{A8A1E13D-775B-4007-9299-9DF96155E206}" type="datetimeFigureOut">
              <a:rPr lang="en-US" smtClean="0"/>
              <a:t>7/22/2025</a:t>
            </a:fld>
            <a:endParaRPr lang="en-US"/>
          </a:p>
        </p:txBody>
      </p:sp>
      <p:sp>
        <p:nvSpPr>
          <p:cNvPr id="6" name="Footer Placeholder 5">
            <a:extLst>
              <a:ext uri="{FF2B5EF4-FFF2-40B4-BE49-F238E27FC236}">
                <a16:creationId xmlns:a16="http://schemas.microsoft.com/office/drawing/2014/main" id="{7F7BA691-A3FD-A8A9-982B-5B786EB7A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AE3F28-EA91-A871-54E1-4DD5835986CA}"/>
              </a:ext>
            </a:extLst>
          </p:cNvPr>
          <p:cNvSpPr>
            <a:spLocks noGrp="1"/>
          </p:cNvSpPr>
          <p:nvPr>
            <p:ph type="sldNum" sz="quarter" idx="12"/>
          </p:nvPr>
        </p:nvSpPr>
        <p:spPr/>
        <p:txBody>
          <a:bodyPr/>
          <a:lstStyle/>
          <a:p>
            <a:fld id="{A0C3CC55-E281-4C02-A606-4B0C9729B5A3}" type="slidenum">
              <a:rPr lang="en-US" smtClean="0"/>
              <a:t>‹#›</a:t>
            </a:fld>
            <a:endParaRPr lang="en-US"/>
          </a:p>
        </p:txBody>
      </p:sp>
    </p:spTree>
    <p:extLst>
      <p:ext uri="{BB962C8B-B14F-4D97-AF65-F5344CB8AC3E}">
        <p14:creationId xmlns:p14="http://schemas.microsoft.com/office/powerpoint/2010/main" val="267945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FB09FF-EA43-C512-2924-C53EEDECC5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D78B00-7938-326C-E82B-156F0F9CBB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5BDC0-1778-4D3B-7C17-620E415542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A1E13D-775B-4007-9299-9DF96155E206}" type="datetimeFigureOut">
              <a:rPr lang="en-US" smtClean="0"/>
              <a:t>7/22/2025</a:t>
            </a:fld>
            <a:endParaRPr lang="en-US"/>
          </a:p>
        </p:txBody>
      </p:sp>
      <p:sp>
        <p:nvSpPr>
          <p:cNvPr id="5" name="Footer Placeholder 4">
            <a:extLst>
              <a:ext uri="{FF2B5EF4-FFF2-40B4-BE49-F238E27FC236}">
                <a16:creationId xmlns:a16="http://schemas.microsoft.com/office/drawing/2014/main" id="{E9265D1A-BC29-64AE-1848-E72B385832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CF34C61-C896-F21C-FF80-E36A73A2B1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C3CC55-E281-4C02-A606-4B0C9729B5A3}" type="slidenum">
              <a:rPr lang="en-US" smtClean="0"/>
              <a:t>‹#›</a:t>
            </a:fld>
            <a:endParaRPr lang="en-US"/>
          </a:p>
        </p:txBody>
      </p:sp>
    </p:spTree>
    <p:extLst>
      <p:ext uri="{BB962C8B-B14F-4D97-AF65-F5344CB8AC3E}">
        <p14:creationId xmlns:p14="http://schemas.microsoft.com/office/powerpoint/2010/main" val="957559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ccount.evolvenxt.com/"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3608" y="1284118"/>
            <a:ext cx="4272742" cy="2136372"/>
          </a:xfrm>
          <a:prstGeom prst="rect">
            <a:avLst/>
          </a:prstGeom>
        </p:spPr>
      </p:pic>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5" name="Title 3"/>
          <p:cNvSpPr txBox="1">
            <a:spLocks/>
          </p:cNvSpPr>
          <p:nvPr/>
        </p:nvSpPr>
        <p:spPr>
          <a:xfrm>
            <a:off x="0" y="4101147"/>
            <a:ext cx="12191999" cy="72796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rgbClr val="C00000"/>
                </a:solidFill>
              </a:rPr>
              <a:t>2026 Plan Year </a:t>
            </a:r>
          </a:p>
          <a:p>
            <a:pPr algn="ctr"/>
            <a:r>
              <a:rPr lang="en-US" sz="5400" dirty="0">
                <a:solidFill>
                  <a:srgbClr val="C00000"/>
                </a:solidFill>
              </a:rPr>
              <a:t>Broker Certification Training</a:t>
            </a:r>
            <a:endParaRPr lang="en-US" sz="4000" b="1" dirty="0">
              <a:solidFill>
                <a:srgbClr val="C00000"/>
              </a:solidFill>
              <a:latin typeface="+mn-lt"/>
              <a:ea typeface="ＭＳ Ｐゴシック" pitchFamily="34" charset="-128"/>
              <a:cs typeface="Times New Roman" pitchFamily="18" charset="0"/>
            </a:endParaRPr>
          </a:p>
        </p:txBody>
      </p:sp>
    </p:spTree>
    <p:extLst>
      <p:ext uri="{BB962C8B-B14F-4D97-AF65-F5344CB8AC3E}">
        <p14:creationId xmlns:p14="http://schemas.microsoft.com/office/powerpoint/2010/main" val="1910237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Exclusive Access to Renown Health</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All Senior Care Plus plans have access to Renown Health.  In fact, Senior Care Plus is the ONLY Medicare Advantage Plan to have access to Renown Health and all of their facilities and services including:</a:t>
            </a:r>
          </a:p>
          <a:p>
            <a:pPr lvl="1"/>
            <a:r>
              <a:rPr lang="en-US" sz="2000" dirty="0"/>
              <a:t>Renown Regional Hospital</a:t>
            </a:r>
          </a:p>
          <a:p>
            <a:pPr lvl="1"/>
            <a:r>
              <a:rPr lang="en-US" sz="2000" dirty="0"/>
              <a:t>Renown South Meadows Hospital </a:t>
            </a:r>
          </a:p>
          <a:p>
            <a:pPr lvl="1"/>
            <a:r>
              <a:rPr lang="en-US" sz="2000" dirty="0"/>
              <a:t>Renown Medical Group</a:t>
            </a:r>
          </a:p>
          <a:p>
            <a:pPr lvl="1"/>
            <a:r>
              <a:rPr lang="en-US" sz="2000" dirty="0"/>
              <a:t>Renown Labs &amp; Renown Imaging</a:t>
            </a:r>
          </a:p>
          <a:p>
            <a:pPr lvl="1"/>
            <a:r>
              <a:rPr lang="en-US" sz="2000" dirty="0"/>
              <a:t>Renown Pharmacy </a:t>
            </a:r>
          </a:p>
          <a:p>
            <a:pPr lvl="1"/>
            <a:r>
              <a:rPr lang="en-US" sz="2000" dirty="0"/>
              <a:t>And More!</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1096512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Senior Care Plus Plan Options</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All Senior Care Plus plans offer </a:t>
            </a:r>
            <a:r>
              <a:rPr lang="en-US" sz="2000" dirty="0" err="1"/>
              <a:t>MAPD</a:t>
            </a:r>
            <a:r>
              <a:rPr lang="en-US" sz="2000" dirty="0"/>
              <a:t> or Medicare Advantage Plans with Prescription Drug coverage except the Patriot Plan.  </a:t>
            </a:r>
          </a:p>
          <a:p>
            <a:pPr marL="0" indent="0">
              <a:buNone/>
            </a:pPr>
            <a:r>
              <a:rPr lang="en-US" sz="2000" dirty="0"/>
              <a:t>The Patriot Plan was designed for individuals that receive Prescription Drug Coverage through a secondary source or do not wish to participate in the Medicare Part D program.</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1339846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Senior Care Plus Certification Requirements</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i="1" dirty="0"/>
              <a:t>To be certified to Sell Senior Care Plus you must:</a:t>
            </a:r>
          </a:p>
          <a:p>
            <a:pPr marL="0" indent="0">
              <a:buNone/>
            </a:pPr>
            <a:endParaRPr lang="en-US" sz="2000" dirty="0"/>
          </a:p>
          <a:p>
            <a:pPr lvl="1"/>
            <a:r>
              <a:rPr lang="en-US" sz="2000" dirty="0"/>
              <a:t>Be a licensed health producer in the state of Nevada</a:t>
            </a:r>
          </a:p>
          <a:p>
            <a:pPr lvl="1"/>
            <a:r>
              <a:rPr lang="en-US" sz="2000" dirty="0"/>
              <a:t>Show proof of taking and passing the annual AHIP Medicare training</a:t>
            </a:r>
          </a:p>
          <a:p>
            <a:pPr lvl="1"/>
            <a:r>
              <a:rPr lang="en-US" sz="2000" dirty="0"/>
              <a:t>Be onboarded with Hometown Health through Evolve</a:t>
            </a:r>
          </a:p>
          <a:p>
            <a:pPr lvl="1"/>
            <a:r>
              <a:rPr lang="en-US" sz="2000" dirty="0"/>
              <a:t>Pass the current plan year Broker Certification Test for Senior Care Plus</a:t>
            </a:r>
          </a:p>
          <a:p>
            <a:pPr marL="0" indent="0">
              <a:buNone/>
            </a:pPr>
            <a:endParaRPr lang="en-US" sz="2000" dirty="0"/>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310657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Member Support</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Senior Care Plus Customer Service at 775-982-3112 or toll free at 888-775-7003 can help members with questions regarding membership cards, plan benefits, claims or member ID issues.</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1216204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Marketing and Enrollment Materials</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Senior Care Plus provides marketing and enrollment materials that are approved by CMS.  These materials may NOT be altered in any way. </a:t>
            </a:r>
          </a:p>
          <a:p>
            <a:pPr marL="0" indent="0">
              <a:buNone/>
            </a:pPr>
            <a:r>
              <a:rPr lang="en-US" sz="2000" dirty="0"/>
              <a:t>Marketing materials for Plan Year 2025 will </a:t>
            </a:r>
            <a:r>
              <a:rPr lang="en-US" sz="2000"/>
              <a:t>be be</a:t>
            </a:r>
            <a:r>
              <a:rPr lang="en-US" sz="2000" dirty="0"/>
              <a:t> posted on the Hometown Health Broker Portal in mid-September.  Physical copies can be picked up from the Hometown Health lobby after 9/23/2024.  Hometown Health is located at:</a:t>
            </a:r>
          </a:p>
          <a:p>
            <a:pPr marL="0" indent="0">
              <a:lnSpc>
                <a:spcPct val="100000"/>
              </a:lnSpc>
              <a:spcBef>
                <a:spcPts val="0"/>
              </a:spcBef>
              <a:buNone/>
            </a:pPr>
            <a:endParaRPr lang="en-US" sz="2000" b="1" dirty="0"/>
          </a:p>
          <a:p>
            <a:pPr marL="0" indent="0">
              <a:lnSpc>
                <a:spcPct val="100000"/>
              </a:lnSpc>
              <a:spcBef>
                <a:spcPts val="0"/>
              </a:spcBef>
              <a:buNone/>
            </a:pPr>
            <a:r>
              <a:rPr lang="en-US" sz="2400" b="1" dirty="0"/>
              <a:t>Hometown Health</a:t>
            </a:r>
          </a:p>
          <a:p>
            <a:pPr marL="0" indent="0">
              <a:lnSpc>
                <a:spcPct val="100000"/>
              </a:lnSpc>
              <a:spcBef>
                <a:spcPts val="0"/>
              </a:spcBef>
              <a:buNone/>
            </a:pPr>
            <a:r>
              <a:rPr lang="en-US" sz="2400" dirty="0"/>
              <a:t>10315 Professional Circle</a:t>
            </a:r>
          </a:p>
          <a:p>
            <a:pPr marL="0" indent="0">
              <a:lnSpc>
                <a:spcPct val="100000"/>
              </a:lnSpc>
              <a:spcBef>
                <a:spcPts val="0"/>
              </a:spcBef>
              <a:buNone/>
            </a:pPr>
            <a:r>
              <a:rPr lang="en-US" sz="2400" dirty="0"/>
              <a:t>Reno, NV 89521</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3480903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Appointment Setting Requirements</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Per CMS regulations, Brokers are reminded that before conducting an in-person, online or telephonic marketing appointment, a scope of appointment must be obtained no less than 48 hours before the appointment (unless an exception applies).</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3545330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Thank You!</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Thank you for completing the 2026 plan year training for Senior Care Plus.</a:t>
            </a:r>
          </a:p>
          <a:p>
            <a:pPr marL="0" indent="0">
              <a:buNone/>
            </a:pPr>
            <a:endParaRPr lang="en-US" sz="2000" dirty="0"/>
          </a:p>
          <a:p>
            <a:pPr marL="0" indent="0">
              <a:buNone/>
            </a:pPr>
            <a:r>
              <a:rPr lang="en-US" sz="2000" dirty="0"/>
              <a:t>Please click the link below to take your certification test.  You must pass with a 85% or higher – this equates to a score of 15 or more out of 18 questions.</a:t>
            </a:r>
          </a:p>
          <a:p>
            <a:pPr marL="0" indent="0">
              <a:buNone/>
            </a:pPr>
            <a:endParaRPr lang="en-US" sz="2000" dirty="0"/>
          </a:p>
          <a:p>
            <a:pPr marL="0" indent="0">
              <a:buNone/>
            </a:pPr>
            <a:r>
              <a:rPr lang="en-US" sz="2000" dirty="0"/>
              <a:t>Ready to go?   You can take the </a:t>
            </a:r>
            <a:r>
              <a:rPr lang="en-US" sz="2000" b="1" dirty="0"/>
              <a:t>2026 Senior Care Plus Broker Certification Test, by logging into </a:t>
            </a:r>
            <a:r>
              <a:rPr lang="en-US" sz="2000" b="1" dirty="0">
                <a:hlinkClick r:id="rId2"/>
              </a:rPr>
              <a:t>EVOLVENXT Portal Here</a:t>
            </a:r>
            <a:endParaRPr lang="en-US" sz="2000" b="1" dirty="0"/>
          </a:p>
          <a:p>
            <a:pPr marL="0" indent="0">
              <a:buNone/>
            </a:pPr>
            <a:endParaRPr lang="en-US" sz="2000" dirty="0"/>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404944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Overview</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600" dirty="0"/>
              <a:t>Senior Care Plus is the Medicare Advantage Plan offered by Hometown Health, the insurance division of Renown Health.</a:t>
            </a:r>
          </a:p>
          <a:p>
            <a:pPr marL="0" indent="0">
              <a:buNone/>
            </a:pPr>
            <a:r>
              <a:rPr lang="en-US" sz="1600" dirty="0">
                <a:cs typeface="Times New Roman" panose="02020603050405020304" pitchFamily="18" charset="0"/>
              </a:rPr>
              <a:t>Senior Care Plus offers Medicare Advantage plans under the Senior Care Plus brand name as well as the Renown Medicare Plans brand name. Renown-branded plans are Renown-centric and require a Renown Health PCP unless otherwise noted.</a:t>
            </a:r>
          </a:p>
          <a:p>
            <a:pPr marL="0" indent="0">
              <a:buNone/>
            </a:pPr>
            <a:r>
              <a:rPr lang="en-US" sz="1600" dirty="0"/>
              <a:t>The broker training contained herein is specific the Medicare Advantage Plans Senior Care Plus will offer in Plan Year 2026.</a:t>
            </a:r>
          </a:p>
          <a:p>
            <a:pPr marL="0" indent="0">
              <a:buNone/>
            </a:pPr>
            <a:r>
              <a:rPr lang="en-US" sz="1600" dirty="0"/>
              <a:t>Brokers must pass the test associated with this training with a score of 85% (15 correct out of 18 questions) or higher to earn certification to represent Senior Care Plus during the upcoming AEP.    </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184578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Medicare Basics</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Evidence of Coverage – When a beneficiary asks if a plan has a particular benefit AND what that benefit covers – the Evidence of Coverage document is the best place to find information.</a:t>
            </a:r>
          </a:p>
          <a:p>
            <a:r>
              <a:rPr lang="en-US" sz="2000" dirty="0"/>
              <a:t>HMOs require referrals to see specialists.  Medicare beneficiaries on HMO plans who visit a specialist without a referral may not be covered.</a:t>
            </a:r>
          </a:p>
          <a:p>
            <a:r>
              <a:rPr lang="en-US" sz="2000" dirty="0"/>
              <a:t>Enrollment in an MA plan does not mean a Medicare beneficiary can stop paying their part B premium (unless they receive Extra Help). Enrollees should be reminded to continue to pay their Part B premium.</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4209303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E1B4A-EB51-0E29-273B-3EC7BEBD3281}"/>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4D69D5C8-ACF8-BE51-D2DB-738FCBE623D8}"/>
              </a:ext>
            </a:extLst>
          </p:cNvPr>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F7D5F358-F43F-2751-9726-00773C307736}"/>
              </a:ext>
            </a:extLst>
          </p:cNvPr>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BEDDF06C-AE23-CF95-9335-8EBFDD5E1F0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Enrollment and Disenrollment</a:t>
            </a:r>
          </a:p>
        </p:txBody>
      </p:sp>
      <p:sp>
        <p:nvSpPr>
          <p:cNvPr id="4" name="Subtitle 2">
            <a:extLst>
              <a:ext uri="{FF2B5EF4-FFF2-40B4-BE49-F238E27FC236}">
                <a16:creationId xmlns:a16="http://schemas.microsoft.com/office/drawing/2014/main" id="{690186E6-8777-9E0A-3D06-AA2A71E627A4}"/>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 beneficiary wanting to move from Original Medicare to a Medicare Advantage Plan can only do so during the October 15 – December 7 Annual Election Period (AEP). </a:t>
            </a:r>
          </a:p>
          <a:p>
            <a:r>
              <a:rPr lang="en-US" sz="2000" dirty="0"/>
              <a:t>Agents and brokers who assist applicants with completing the MA or Part D enrollment form will be expected to provide their National Producer Number.</a:t>
            </a:r>
          </a:p>
        </p:txBody>
      </p:sp>
      <p:pic>
        <p:nvPicPr>
          <p:cNvPr id="8" name="Picture 7" descr="A close-up of a logo&#10;&#10;Description automatically generated">
            <a:extLst>
              <a:ext uri="{FF2B5EF4-FFF2-40B4-BE49-F238E27FC236}">
                <a16:creationId xmlns:a16="http://schemas.microsoft.com/office/drawing/2014/main" id="{8B61A337-ABEC-4C90-349A-AD7E7DAB2D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BE9A2B9A-4DD4-5118-E413-298B7F4776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2775281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917C8-9855-3866-BA45-52270230A81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0CF7678B-F1B2-79BA-C1C2-F3A4AA049448}"/>
              </a:ext>
            </a:extLst>
          </p:cNvPr>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DB520934-B3FC-7FC4-1485-DE5AB8FB85F9}"/>
              </a:ext>
            </a:extLst>
          </p:cNvPr>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C0D730F-FEBF-05DC-5A7E-A694EC8963C9}"/>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Beneficiary Protections</a:t>
            </a:r>
          </a:p>
        </p:txBody>
      </p:sp>
      <p:sp>
        <p:nvSpPr>
          <p:cNvPr id="4" name="Subtitle 2">
            <a:extLst>
              <a:ext uri="{FF2B5EF4-FFF2-40B4-BE49-F238E27FC236}">
                <a16:creationId xmlns:a16="http://schemas.microsoft.com/office/drawing/2014/main" id="{D7BCE52D-A6DA-1DC6-0E9D-AFE9A2CF8C91}"/>
              </a:ext>
            </a:extLst>
          </p:cNvPr>
          <p:cNvSpPr txBox="1">
            <a:spLocks/>
          </p:cNvSpPr>
          <p:nvPr/>
        </p:nvSpPr>
        <p:spPr>
          <a:xfrm>
            <a:off x="1397000" y="1676401"/>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The first step in the process for filing a grievance is to contact the health plan by telephone or in writing. An appeal is intended to handle different circumstances involving coverage decisions or organizational determinations. </a:t>
            </a:r>
          </a:p>
          <a:p>
            <a:r>
              <a:rPr lang="en-US" sz="2000" dirty="0"/>
              <a:t>Not all MA plans automatically disenroll a member when they join a PDP plan. A person who is enrolled in an MSA or an MA-PFFS plan without drug coverage and is joining a PDP will not be automatically disenrolled from the MSA or MA-PFFS plan. </a:t>
            </a:r>
          </a:p>
          <a:p>
            <a:r>
              <a:rPr lang="en-US" sz="2000" dirty="0"/>
              <a:t>The plan may end an enrollee’s membership the enrollee is away from the service area for more than 6 months and the plan doesn’t have a visitor/travel benefit; The enrollee is no longer entitled to Medicare Part A or enrolled in Part B benefits; and  individuals enrolled in SNPs, the enrollee no longer meets the special needs status of the SNP (or deemed continued eligibility, if applicable) </a:t>
            </a:r>
          </a:p>
          <a:p>
            <a:pPr marL="0" indent="0">
              <a:buNone/>
            </a:pPr>
            <a:endParaRPr lang="en-US" sz="2000" dirty="0"/>
          </a:p>
        </p:txBody>
      </p:sp>
      <p:pic>
        <p:nvPicPr>
          <p:cNvPr id="8" name="Picture 7" descr="A close-up of a logo&#10;&#10;Description automatically generated">
            <a:extLst>
              <a:ext uri="{FF2B5EF4-FFF2-40B4-BE49-F238E27FC236}">
                <a16:creationId xmlns:a16="http://schemas.microsoft.com/office/drawing/2014/main" id="{01C9BC4D-D5F1-1DD4-83D2-2C739834EC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30E9C821-372B-A9DF-A83C-F8F40B6949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2351585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8476D-CDE7-F858-965D-A3EC6B9B7061}"/>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61A151CD-6E2C-4BE1-6810-030DAF3075DA}"/>
              </a:ext>
            </a:extLst>
          </p:cNvPr>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D1E3094D-3233-A4F2-B6C5-1A5C48A63F15}"/>
              </a:ext>
            </a:extLst>
          </p:cNvPr>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C28BC955-E51A-4452-6712-5EB038339B6A}"/>
              </a:ext>
            </a:extLst>
          </p:cNvPr>
          <p:cNvSpPr txBox="1">
            <a:spLocks/>
          </p:cNvSpPr>
          <p:nvPr/>
        </p:nvSpPr>
        <p:spPr>
          <a:xfrm>
            <a:off x="1524000" y="1122363"/>
            <a:ext cx="9144000" cy="849312"/>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Communication and Marketing Regulations and Materials for Sales Agents/Brokers </a:t>
            </a:r>
          </a:p>
        </p:txBody>
      </p:sp>
      <p:sp>
        <p:nvSpPr>
          <p:cNvPr id="4" name="Subtitle 2">
            <a:extLst>
              <a:ext uri="{FF2B5EF4-FFF2-40B4-BE49-F238E27FC236}">
                <a16:creationId xmlns:a16="http://schemas.microsoft.com/office/drawing/2014/main" id="{C198EF64-18C3-0E1C-42E3-06EEA1A766D6}"/>
              </a:ext>
            </a:extLst>
          </p:cNvPr>
          <p:cNvSpPr txBox="1">
            <a:spLocks/>
          </p:cNvSpPr>
          <p:nvPr/>
        </p:nvSpPr>
        <p:spPr>
          <a:xfrm>
            <a:off x="1354667" y="2062393"/>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Plans must comply with requests from state insurance departments or other state agencies investigating sales agents licensed by that agency. </a:t>
            </a:r>
          </a:p>
          <a:p>
            <a:r>
              <a:rPr lang="en-US" sz="2000" dirty="0"/>
              <a:t> A Third-Party Marketing Organization (TPMO) can be a lead generation organization or a marketing agency. It can even be an independent agent or broker.   Members of the plan who speaks highly of the plan are not considered TPMOs.</a:t>
            </a:r>
          </a:p>
          <a:p>
            <a:endParaRPr lang="en-US" sz="2000" dirty="0"/>
          </a:p>
          <a:p>
            <a:pPr marL="0" indent="0">
              <a:buNone/>
            </a:pPr>
            <a:endParaRPr lang="en-US" sz="2000" dirty="0"/>
          </a:p>
        </p:txBody>
      </p:sp>
      <p:pic>
        <p:nvPicPr>
          <p:cNvPr id="8" name="Picture 7" descr="A close-up of a logo&#10;&#10;Description automatically generated">
            <a:extLst>
              <a:ext uri="{FF2B5EF4-FFF2-40B4-BE49-F238E27FC236}">
                <a16:creationId xmlns:a16="http://schemas.microsoft.com/office/drawing/2014/main" id="{ABA3686E-8187-51D3-0343-BE9E1B3315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BD3F7159-040A-AFB7-74A7-D0A3DB3A81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827538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CA735-3CA1-9457-0E60-45F902F9E5B9}"/>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720E3E8E-D805-003E-F20C-D67BC39FBF85}"/>
              </a:ext>
            </a:extLst>
          </p:cNvPr>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B56F84D1-482A-CB50-5A66-1284CC63E497}"/>
              </a:ext>
            </a:extLst>
          </p:cNvPr>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A9485AE9-E17A-B741-F6AC-EF87E03E112E}"/>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Agent and Broker Compensation </a:t>
            </a:r>
          </a:p>
        </p:txBody>
      </p:sp>
      <p:sp>
        <p:nvSpPr>
          <p:cNvPr id="4" name="Subtitle 2">
            <a:extLst>
              <a:ext uri="{FF2B5EF4-FFF2-40B4-BE49-F238E27FC236}">
                <a16:creationId xmlns:a16="http://schemas.microsoft.com/office/drawing/2014/main" id="{04DCCD81-1437-BF4C-9394-C935478F5BC0}"/>
              </a:ext>
            </a:extLst>
          </p:cNvPr>
          <p:cNvSpPr txBox="1">
            <a:spLocks/>
          </p:cNvSpPr>
          <p:nvPr/>
        </p:nvSpPr>
        <p:spPr>
          <a:xfrm>
            <a:off x="1354667" y="2062393"/>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No matter when a member enrolls, their renewal cycle begins in January of the following year.</a:t>
            </a:r>
          </a:p>
          <a:p>
            <a:r>
              <a:rPr lang="en-US" sz="2000" dirty="0"/>
              <a:t>If a member moves mid-year to a plan that does not offer broker compensation, the initial plan must recoup the compensation paid for the number of months the member was not in the plan. </a:t>
            </a:r>
          </a:p>
          <a:p>
            <a:endParaRPr lang="en-US" sz="2000" dirty="0"/>
          </a:p>
          <a:p>
            <a:pPr marL="0" indent="0">
              <a:buNone/>
            </a:pPr>
            <a:endParaRPr lang="en-US" sz="2000" dirty="0"/>
          </a:p>
        </p:txBody>
      </p:sp>
      <p:pic>
        <p:nvPicPr>
          <p:cNvPr id="8" name="Picture 7" descr="A close-up of a logo&#10;&#10;Description automatically generated">
            <a:extLst>
              <a:ext uri="{FF2B5EF4-FFF2-40B4-BE49-F238E27FC236}">
                <a16:creationId xmlns:a16="http://schemas.microsoft.com/office/drawing/2014/main" id="{A5E84AE8-31F4-3C84-5A36-91B29059F7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C5C99089-E356-CD4F-5340-5A3401995B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3673205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9A448-35DF-DFF7-9685-205DEB9E77A6}"/>
            </a:ext>
          </a:extLst>
        </p:cNvPr>
        <p:cNvGrpSpPr/>
        <p:nvPr/>
      </p:nvGrpSpPr>
      <p:grpSpPr>
        <a:xfrm>
          <a:off x="0" y="0"/>
          <a:ext cx="0" cy="0"/>
          <a:chOff x="0" y="0"/>
          <a:chExt cx="0" cy="0"/>
        </a:xfrm>
      </p:grpSpPr>
      <p:sp>
        <p:nvSpPr>
          <p:cNvPr id="6" name="Rectangle 5">
            <a:extLst>
              <a:ext uri="{FF2B5EF4-FFF2-40B4-BE49-F238E27FC236}">
                <a16:creationId xmlns:a16="http://schemas.microsoft.com/office/drawing/2014/main" id="{B31FF348-3E33-E2BC-B224-BBB9CA0BA886}"/>
              </a:ext>
            </a:extLst>
          </p:cNvPr>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09EF2401-260D-E9E3-256E-CA39A3D11253}"/>
              </a:ext>
            </a:extLst>
          </p:cNvPr>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EBDC5DC1-0651-D210-A1D1-6E7D634AEAF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Medicare Marketing Activities </a:t>
            </a:r>
          </a:p>
        </p:txBody>
      </p:sp>
      <p:sp>
        <p:nvSpPr>
          <p:cNvPr id="4" name="Subtitle 2">
            <a:extLst>
              <a:ext uri="{FF2B5EF4-FFF2-40B4-BE49-F238E27FC236}">
                <a16:creationId xmlns:a16="http://schemas.microsoft.com/office/drawing/2014/main" id="{F24FAEEB-1C46-2CA7-1D2E-9501EC13A471}"/>
              </a:ext>
            </a:extLst>
          </p:cNvPr>
          <p:cNvSpPr txBox="1">
            <a:spLocks/>
          </p:cNvSpPr>
          <p:nvPr/>
        </p:nvSpPr>
        <p:spPr>
          <a:xfrm>
            <a:off x="1354667" y="2062393"/>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Meals (either provided or subsidized) are prohibited at marketing events where plan-specific benefits are discussed and plan materials are distributed.  However, refreshments and light snacks are permitted.</a:t>
            </a:r>
          </a:p>
          <a:p>
            <a:r>
              <a:rPr lang="en-US" sz="2000" dirty="0"/>
              <a:t>Enrollment and sales calls are required to be recorded in accordance with 42 CFR §§ 422.2274(g) and 423.2274(g). This includes TPMO sales and enrollment calls. All agents must keep recordings of every phone enrollment they do for a minimum of ten (10) years.  These recordings can be requested by CMS and Senior Care Plus if there are complaints regarding the enrollment.</a:t>
            </a:r>
          </a:p>
          <a:p>
            <a:endParaRPr lang="en-US" sz="2000" dirty="0"/>
          </a:p>
          <a:p>
            <a:pPr marL="0" indent="0">
              <a:buNone/>
            </a:pPr>
            <a:endParaRPr lang="en-US" sz="2000" dirty="0"/>
          </a:p>
        </p:txBody>
      </p:sp>
      <p:pic>
        <p:nvPicPr>
          <p:cNvPr id="8" name="Picture 7" descr="A close-up of a logo&#10;&#10;Description automatically generated">
            <a:extLst>
              <a:ext uri="{FF2B5EF4-FFF2-40B4-BE49-F238E27FC236}">
                <a16:creationId xmlns:a16="http://schemas.microsoft.com/office/drawing/2014/main" id="{A635FB44-C312-8627-6BA7-F232058D18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1CC06A4D-3791-9AFA-5125-AC16081F91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97654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89" y="270775"/>
            <a:ext cx="12188825" cy="560889"/>
          </a:xfrm>
          <a:prstGeom prst="rect">
            <a:avLst/>
          </a:prstGeom>
          <a:solidFill>
            <a:srgbClr val="C3092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359954" y="246889"/>
            <a:ext cx="7412651" cy="584775"/>
          </a:xfrm>
          <a:prstGeom prst="rect">
            <a:avLst/>
          </a:prstGeom>
          <a:noFill/>
        </p:spPr>
        <p:txBody>
          <a:bodyPr wrap="square" rtlCol="0">
            <a:spAutoFit/>
          </a:bodyPr>
          <a:lstStyle/>
          <a:p>
            <a:r>
              <a:rPr lang="en-US" sz="3200" b="1" dirty="0">
                <a:solidFill>
                  <a:srgbClr val="FFFFFF"/>
                </a:solidFill>
                <a:latin typeface="Calibri"/>
                <a:cs typeface="Calibri"/>
              </a:rPr>
              <a:t>Senior Care Plus Medicare Advantage</a:t>
            </a:r>
          </a:p>
        </p:txBody>
      </p:sp>
      <p:sp>
        <p:nvSpPr>
          <p:cNvPr id="3" name="Title 1">
            <a:extLst>
              <a:ext uri="{FF2B5EF4-FFF2-40B4-BE49-F238E27FC236}">
                <a16:creationId xmlns:a16="http://schemas.microsoft.com/office/drawing/2014/main" id="{38F74C0F-8A1B-7BD0-75F8-7A84763925E8}"/>
              </a:ext>
            </a:extLst>
          </p:cNvPr>
          <p:cNvSpPr txBox="1">
            <a:spLocks/>
          </p:cNvSpPr>
          <p:nvPr/>
        </p:nvSpPr>
        <p:spPr>
          <a:xfrm>
            <a:off x="1524000" y="1122363"/>
            <a:ext cx="9144000" cy="8493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C00000"/>
                </a:solidFill>
              </a:rPr>
              <a:t>Senior Care Plus Coverage Areas</a:t>
            </a:r>
          </a:p>
        </p:txBody>
      </p:sp>
      <p:sp>
        <p:nvSpPr>
          <p:cNvPr id="4" name="Subtitle 2">
            <a:extLst>
              <a:ext uri="{FF2B5EF4-FFF2-40B4-BE49-F238E27FC236}">
                <a16:creationId xmlns:a16="http://schemas.microsoft.com/office/drawing/2014/main" id="{930B898D-30DD-8D5F-F6DE-76739BD19407}"/>
              </a:ext>
            </a:extLst>
          </p:cNvPr>
          <p:cNvSpPr txBox="1">
            <a:spLocks/>
          </p:cNvSpPr>
          <p:nvPr/>
        </p:nvSpPr>
        <p:spPr>
          <a:xfrm>
            <a:off x="1524000" y="1824037"/>
            <a:ext cx="9144000" cy="32099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Senior Care Plus is a Medicare Advantage Plan that operates in the state of Nevada in the following counties:</a:t>
            </a:r>
          </a:p>
          <a:p>
            <a:pPr marL="0" indent="0">
              <a:buNone/>
            </a:pPr>
            <a:r>
              <a:rPr lang="en-US" sz="2000" b="1" dirty="0"/>
              <a:t>Northern Nevada</a:t>
            </a:r>
          </a:p>
          <a:p>
            <a:pPr lvl="1"/>
            <a:r>
              <a:rPr lang="en-US" sz="2000" dirty="0"/>
              <a:t>Washoe</a:t>
            </a:r>
          </a:p>
          <a:p>
            <a:pPr lvl="1"/>
            <a:r>
              <a:rPr lang="en-US" sz="2000" dirty="0"/>
              <a:t>Carson City</a:t>
            </a:r>
          </a:p>
          <a:p>
            <a:pPr lvl="1"/>
            <a:r>
              <a:rPr lang="en-US" sz="2000" dirty="0"/>
              <a:t>Storey</a:t>
            </a:r>
          </a:p>
          <a:p>
            <a:pPr marL="0" indent="0">
              <a:buNone/>
            </a:pPr>
            <a:r>
              <a:rPr lang="en-US" sz="2000" b="1" dirty="0"/>
              <a:t>Southern Nevada</a:t>
            </a:r>
          </a:p>
          <a:p>
            <a:pPr lvl="1"/>
            <a:r>
              <a:rPr lang="en-US" sz="2000" dirty="0"/>
              <a:t>Clark</a:t>
            </a:r>
          </a:p>
          <a:p>
            <a:pPr lvl="1"/>
            <a:r>
              <a:rPr lang="en-US" sz="2000" dirty="0"/>
              <a:t>Nye</a:t>
            </a:r>
          </a:p>
        </p:txBody>
      </p:sp>
      <p:pic>
        <p:nvPicPr>
          <p:cNvPr id="8" name="Picture 7" descr="A close-up of a logo&#10;&#10;Description automatically generated">
            <a:extLst>
              <a:ext uri="{FF2B5EF4-FFF2-40B4-BE49-F238E27FC236}">
                <a16:creationId xmlns:a16="http://schemas.microsoft.com/office/drawing/2014/main" id="{A34559E8-6A86-1B7F-C6E8-3BA1EA55B4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072" y="5346390"/>
            <a:ext cx="2818629" cy="117613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63E3982-9831-3B5F-53A6-C4B39E1046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8773" y="5214110"/>
            <a:ext cx="2794000" cy="1397001"/>
          </a:xfrm>
          <a:prstGeom prst="rect">
            <a:avLst/>
          </a:prstGeom>
        </p:spPr>
      </p:pic>
    </p:spTree>
    <p:extLst>
      <p:ext uri="{BB962C8B-B14F-4D97-AF65-F5344CB8AC3E}">
        <p14:creationId xmlns:p14="http://schemas.microsoft.com/office/powerpoint/2010/main" val="2136106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e0bf4a25-d6ff-4fe0-a6c0-b2381f3b4b35}" enabled="1" method="Standard" siteId="{54115126-19c9-4b52-84ab-b746e438359a}" removed="0"/>
</clbl:labelList>
</file>

<file path=docProps/app.xml><?xml version="1.0" encoding="utf-8"?>
<Properties xmlns="http://schemas.openxmlformats.org/officeDocument/2006/extended-properties" xmlns:vt="http://schemas.openxmlformats.org/officeDocument/2006/docPropsVTypes">
  <TotalTime>327</TotalTime>
  <Words>1195</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Aptos Display</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Renown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Senior Care Plus 2025 Plan Year Certification Training</dc:title>
  <dc:creator>CJ Bawden</dc:creator>
  <cp:lastModifiedBy>CJ Bawden</cp:lastModifiedBy>
  <cp:revision>9</cp:revision>
  <dcterms:created xsi:type="dcterms:W3CDTF">2024-07-15T18:28:45Z</dcterms:created>
  <dcterms:modified xsi:type="dcterms:W3CDTF">2025-07-22T18:15:39Z</dcterms:modified>
</cp:coreProperties>
</file>